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6" r:id="rId2"/>
    <p:sldId id="333" r:id="rId3"/>
    <p:sldId id="260" r:id="rId4"/>
    <p:sldId id="345" r:id="rId5"/>
    <p:sldId id="346" r:id="rId6"/>
    <p:sldId id="357" r:id="rId7"/>
    <p:sldId id="340" r:id="rId8"/>
    <p:sldId id="343" r:id="rId9"/>
    <p:sldId id="348" r:id="rId10"/>
    <p:sldId id="349" r:id="rId11"/>
    <p:sldId id="355" r:id="rId12"/>
    <p:sldId id="335" r:id="rId13"/>
    <p:sldId id="352" r:id="rId14"/>
    <p:sldId id="350" r:id="rId15"/>
    <p:sldId id="288" r:id="rId16"/>
  </p:sldIdLst>
  <p:sldSz cx="9144000" cy="6858000" type="screen4x3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CC"/>
    <a:srgbClr val="0033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78" autoAdjust="0"/>
    <p:restoredTop sz="86379" autoAdjust="0"/>
  </p:normalViewPr>
  <p:slideViewPr>
    <p:cSldViewPr>
      <p:cViewPr varScale="1">
        <p:scale>
          <a:sx n="114" d="100"/>
          <a:sy n="114" d="100"/>
        </p:scale>
        <p:origin x="17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892" y="-11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>
              <a:defRPr sz="1200"/>
            </a:lvl1pPr>
          </a:lstStyle>
          <a:p>
            <a:fld id="{66BDBD8D-7360-4A5E-9CF7-4781F5475148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1200"/>
            </a:lvl1pPr>
          </a:lstStyle>
          <a:p>
            <a:fld id="{1974761A-F6C9-474E-B12C-23D81302E9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7770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642" tIns="47321" rIns="94642" bIns="4732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4642" tIns="47321" rIns="94642" bIns="47321" rtlCol="0"/>
          <a:lstStyle>
            <a:lvl1pPr algn="r">
              <a:defRPr sz="1200"/>
            </a:lvl1pPr>
          </a:lstStyle>
          <a:p>
            <a:fld id="{5A0ED110-C661-4D82-BBBF-52BCE833B75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6512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2" tIns="47321" rIns="94642" bIns="4732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4642" tIns="47321" rIns="94642" bIns="4732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642" tIns="47321" rIns="94642" bIns="4732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4642" tIns="47321" rIns="94642" bIns="47321" rtlCol="0" anchor="b"/>
          <a:lstStyle>
            <a:lvl1pPr algn="r">
              <a:defRPr sz="1200"/>
            </a:lvl1pPr>
          </a:lstStyle>
          <a:p>
            <a:fld id="{321BF7E8-C86A-4B94-9129-B6761CFF99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441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2DFDB-E95D-4A0A-8807-15C57E04AB75}" type="datetimeFigureOut">
              <a:rPr lang="ko-KR" altLang="en-US" smtClean="0"/>
              <a:pPr/>
              <a:t>2020-07-24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88C45-BD51-4EA5-A6C3-F9A2CF82859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71414"/>
            <a:ext cx="1142995" cy="4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/>
          <p:cNvSpPr txBox="1">
            <a:spLocks/>
          </p:cNvSpPr>
          <p:nvPr/>
        </p:nvSpPr>
        <p:spPr>
          <a:xfrm>
            <a:off x="285720" y="1785926"/>
            <a:ext cx="8501123" cy="804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itchFamily="34" charset="0"/>
                <a:ea typeface="맑은 고딕" pitchFamily="50" charset="-127"/>
                <a:cs typeface="Calibri" pitchFamily="34" charset="0"/>
              </a:rPr>
              <a:t>제안서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-32" y="2564904"/>
            <a:ext cx="9148800" cy="1404122"/>
            <a:chOff x="-32" y="3167886"/>
            <a:chExt cx="9148800" cy="1404122"/>
          </a:xfrm>
        </p:grpSpPr>
        <p:sp>
          <p:nvSpPr>
            <p:cNvPr id="33" name="직사각형 32"/>
            <p:cNvSpPr/>
            <p:nvPr/>
          </p:nvSpPr>
          <p:spPr>
            <a:xfrm>
              <a:off x="-32" y="3214686"/>
              <a:ext cx="9148800" cy="135732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제목 1"/>
            <p:cNvSpPr txBox="1">
              <a:spLocks/>
            </p:cNvSpPr>
            <p:nvPr/>
          </p:nvSpPr>
          <p:spPr>
            <a:xfrm>
              <a:off x="285720" y="3506138"/>
              <a:ext cx="8572560" cy="8572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200" b="1" dirty="0">
                  <a:solidFill>
                    <a:schemeClr val="bg1"/>
                  </a:solidFill>
                  <a:latin typeface="Calibri" pitchFamily="34" charset="0"/>
                  <a:ea typeface="맑은 고딕" pitchFamily="50" charset="-127"/>
                  <a:cs typeface="Calibri" pitchFamily="34" charset="0"/>
                </a:rPr>
                <a:t>가정용 지열 냉난방 히트펌프</a:t>
              </a:r>
              <a:endParaRPr lang="en-US" altLang="ko-KR" sz="3200" b="1" dirty="0">
                <a:solidFill>
                  <a:schemeClr val="bg1"/>
                </a:solidFill>
                <a:latin typeface="Calibri" pitchFamily="34" charset="0"/>
                <a:ea typeface="맑은 고딕" pitchFamily="50" charset="-127"/>
                <a:cs typeface="Calibri" pitchFamily="34" charset="0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000" b="1" dirty="0">
                  <a:solidFill>
                    <a:schemeClr val="bg1"/>
                  </a:solidFill>
                  <a:latin typeface="Calibri" pitchFamily="34" charset="0"/>
                  <a:ea typeface="맑은 고딕" pitchFamily="50" charset="-127"/>
                  <a:cs typeface="Calibri" pitchFamily="34" charset="0"/>
                </a:rPr>
                <a:t>                                                                                    </a:t>
              </a:r>
              <a:r>
                <a:rPr lang="ko-KR" altLang="en-US" sz="2000" b="1" dirty="0" err="1">
                  <a:solidFill>
                    <a:schemeClr val="bg1"/>
                  </a:solidFill>
                  <a:latin typeface="Calibri" pitchFamily="34" charset="0"/>
                  <a:ea typeface="맑은 고딕" pitchFamily="50" charset="-127"/>
                  <a:cs typeface="Calibri" pitchFamily="34" charset="0"/>
                </a:rPr>
                <a:t>올인원</a:t>
              </a:r>
              <a:r>
                <a:rPr lang="en-US" altLang="ko-KR" sz="2000" b="1" dirty="0">
                  <a:solidFill>
                    <a:schemeClr val="bg1"/>
                  </a:solidFill>
                  <a:latin typeface="Calibri" pitchFamily="34" charset="0"/>
                  <a:ea typeface="맑은 고딕" pitchFamily="50" charset="-127"/>
                  <a:cs typeface="Calibri" pitchFamily="34" charset="0"/>
                </a:rPr>
                <a:t>(All in One)</a:t>
              </a:r>
              <a:r>
                <a:rPr lang="ko-KR" altLang="en-US" sz="2000" b="1" dirty="0">
                  <a:solidFill>
                    <a:schemeClr val="bg1"/>
                  </a:solidFill>
                  <a:latin typeface="Calibri" pitchFamily="34" charset="0"/>
                  <a:ea typeface="맑은 고딕" pitchFamily="50" charset="-127"/>
                  <a:cs typeface="Calibri" pitchFamily="34" charset="0"/>
                </a:rPr>
                <a:t> 지열 히트펌프</a:t>
              </a:r>
              <a:endParaRPr kumimoji="0" lang="ko-KR" altLang="en-US" sz="20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Calibri" pitchFamily="34" charset="0"/>
                <a:ea typeface="맑은 고딕" pitchFamily="50" charset="-127"/>
                <a:cs typeface="Calibri" pitchFamily="34" charset="0"/>
              </a:endParaRPr>
            </a:p>
          </p:txBody>
        </p:sp>
        <p:grpSp>
          <p:nvGrpSpPr>
            <p:cNvPr id="35" name="그룹 18"/>
            <p:cNvGrpSpPr/>
            <p:nvPr/>
          </p:nvGrpSpPr>
          <p:grpSpPr>
            <a:xfrm>
              <a:off x="0" y="3167886"/>
              <a:ext cx="9144000" cy="118238"/>
              <a:chOff x="0" y="3167886"/>
              <a:chExt cx="9144000" cy="118238"/>
            </a:xfrm>
          </p:grpSpPr>
          <p:sp>
            <p:nvSpPr>
              <p:cNvPr id="36" name="직사각형 35"/>
              <p:cNvSpPr/>
              <p:nvPr/>
            </p:nvSpPr>
            <p:spPr>
              <a:xfrm flipV="1">
                <a:off x="0" y="3240405"/>
                <a:ext cx="9144000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0" y="3167886"/>
                <a:ext cx="9144000" cy="46800"/>
              </a:xfrm>
              <a:prstGeom prst="rect">
                <a:avLst/>
              </a:prstGeom>
              <a:solidFill>
                <a:srgbClr val="0066CC"/>
              </a:solidFill>
              <a:ln>
                <a:solidFill>
                  <a:srgbClr val="0066CC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958"/>
            <a:ext cx="2637855" cy="198188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2232"/>
            <a:ext cx="2699792" cy="171085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7324" y="4365994"/>
            <a:ext cx="3829017" cy="248709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6677" y="4521877"/>
            <a:ext cx="1140872" cy="2175328"/>
          </a:xfrm>
          <a:prstGeom prst="rect">
            <a:avLst/>
          </a:prstGeom>
        </p:spPr>
      </p:pic>
      <p:sp>
        <p:nvSpPr>
          <p:cNvPr id="14" name="제목 1">
            <a:extLst>
              <a:ext uri="{FF2B5EF4-FFF2-40B4-BE49-F238E27FC236}">
                <a16:creationId xmlns:a16="http://schemas.microsoft.com/office/drawing/2014/main" id="{8E96FB90-7098-4003-9763-5FABDC6BF929}"/>
              </a:ext>
            </a:extLst>
          </p:cNvPr>
          <p:cNvSpPr txBox="1">
            <a:spLocks/>
          </p:cNvSpPr>
          <p:nvPr/>
        </p:nvSpPr>
        <p:spPr>
          <a:xfrm>
            <a:off x="107505" y="4015826"/>
            <a:ext cx="3600400" cy="1285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주소</a:t>
            </a:r>
            <a:r>
              <a:rPr lang="en-US" altLang="ko-KR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: </a:t>
            </a:r>
            <a:r>
              <a:rPr lang="ko-KR" altLang="en-US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경기도 광주시 </a:t>
            </a:r>
            <a:r>
              <a:rPr lang="ko-KR" altLang="en-US" sz="1300" b="1" dirty="0" err="1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곤지암읍</a:t>
            </a:r>
            <a:r>
              <a:rPr lang="ko-KR" altLang="en-US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 </a:t>
            </a:r>
            <a:r>
              <a:rPr lang="ko-KR" altLang="en-US" sz="1300" b="1" dirty="0" err="1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광여로</a:t>
            </a:r>
            <a:r>
              <a:rPr lang="ko-KR" altLang="en-US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 </a:t>
            </a:r>
            <a:r>
              <a:rPr lang="en-US" altLang="ko-KR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145</a:t>
            </a: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연락처</a:t>
            </a:r>
            <a:r>
              <a:rPr lang="en-US" altLang="ko-KR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: 031-766-6707</a:t>
            </a: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맑은 고딕" pitchFamily="50" charset="-127"/>
                <a:cs typeface="Calibri" pitchFamily="34" charset="0"/>
              </a:rPr>
              <a:t>M</a:t>
            </a:r>
            <a:r>
              <a:rPr lang="en-US" altLang="ko-KR" sz="1300" b="1" dirty="0">
                <a:solidFill>
                  <a:schemeClr val="tx1"/>
                </a:solidFill>
                <a:ea typeface="맑은 고딕" pitchFamily="50" charset="-127"/>
                <a:cs typeface="Calibri" pitchFamily="34" charset="0"/>
              </a:rPr>
              <a:t>ail: cs@innergie.kr</a:t>
            </a:r>
            <a:endParaRPr kumimoji="0" lang="ko-KR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맑은 고딕" pitchFamily="50" charset="-127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11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액자 26"/>
          <p:cNvSpPr/>
          <p:nvPr/>
        </p:nvSpPr>
        <p:spPr>
          <a:xfrm>
            <a:off x="1000100" y="1000108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1500166" y="1003480"/>
            <a:ext cx="2999825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제안장비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4077FB4-0DA7-4AD7-A7CD-29D0E338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8198"/>
          <a:stretch>
            <a:fillRect/>
          </a:stretch>
        </p:blipFill>
        <p:spPr bwMode="auto">
          <a:xfrm>
            <a:off x="683568" y="1498991"/>
            <a:ext cx="7920880" cy="484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03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6582" y="2287717"/>
            <a:ext cx="6347252" cy="299342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179512" y="4797152"/>
            <a:ext cx="8964488" cy="4202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 err="1">
                <a:solidFill>
                  <a:srgbClr val="0000CC"/>
                </a:solidFill>
              </a:rPr>
              <a:t>대전반석동</a:t>
            </a:r>
            <a:r>
              <a:rPr lang="ko-KR" altLang="en-US" sz="1200" b="1" dirty="0">
                <a:solidFill>
                  <a:srgbClr val="0000CC"/>
                </a:solidFill>
              </a:rPr>
              <a:t> </a:t>
            </a:r>
            <a:r>
              <a:rPr lang="en-US" altLang="ko-KR" sz="1200" b="1" dirty="0">
                <a:solidFill>
                  <a:srgbClr val="0000CC"/>
                </a:solidFill>
              </a:rPr>
              <a:t>30</a:t>
            </a:r>
            <a:r>
              <a:rPr lang="ko-KR" altLang="en-US" sz="1200" b="1" dirty="0" err="1">
                <a:solidFill>
                  <a:srgbClr val="0000CC"/>
                </a:solidFill>
              </a:rPr>
              <a:t>평대</a:t>
            </a:r>
            <a:r>
              <a:rPr lang="ko-KR" altLang="en-US" sz="1200" b="1" dirty="0">
                <a:solidFill>
                  <a:srgbClr val="0000CC"/>
                </a:solidFill>
              </a:rPr>
              <a:t> </a:t>
            </a:r>
            <a:r>
              <a:rPr lang="ko-KR" altLang="en-US" sz="1200" b="1" dirty="0" err="1">
                <a:solidFill>
                  <a:srgbClr val="0000CC"/>
                </a:solidFill>
              </a:rPr>
              <a:t>패시브</a:t>
            </a:r>
            <a:r>
              <a:rPr lang="ko-KR" altLang="en-US" sz="1200" b="1" dirty="0">
                <a:solidFill>
                  <a:srgbClr val="0000CC"/>
                </a:solidFill>
              </a:rPr>
              <a:t> 다세대주택 냉난방</a:t>
            </a:r>
            <a:r>
              <a:rPr lang="en-US" altLang="ko-KR" sz="1200" b="1" dirty="0">
                <a:solidFill>
                  <a:srgbClr val="0000CC"/>
                </a:solidFill>
              </a:rPr>
              <a:t>/</a:t>
            </a:r>
            <a:r>
              <a:rPr lang="ko-KR" altLang="en-US" sz="1200" b="1" dirty="0" err="1">
                <a:solidFill>
                  <a:srgbClr val="0000CC"/>
                </a:solidFill>
              </a:rPr>
              <a:t>급탕</a:t>
            </a:r>
            <a:r>
              <a:rPr lang="ko-KR" altLang="en-US" sz="1200" b="1" dirty="0">
                <a:solidFill>
                  <a:srgbClr val="0000CC"/>
                </a:solidFill>
              </a:rPr>
              <a:t> 사용 전력 실시간 모니터링 값</a:t>
            </a:r>
            <a:r>
              <a:rPr lang="en-US" altLang="ko-KR" sz="1200" b="1" dirty="0">
                <a:solidFill>
                  <a:srgbClr val="0000CC"/>
                </a:solidFill>
              </a:rPr>
              <a:t>(3RT </a:t>
            </a:r>
            <a:r>
              <a:rPr lang="ko-KR" altLang="en-US" sz="1200" b="1" dirty="0" err="1">
                <a:solidFill>
                  <a:srgbClr val="0000CC"/>
                </a:solidFill>
              </a:rPr>
              <a:t>올인원</a:t>
            </a:r>
            <a:r>
              <a:rPr lang="ko-KR" altLang="en-US" sz="1200" b="1" dirty="0">
                <a:solidFill>
                  <a:srgbClr val="0000CC"/>
                </a:solidFill>
              </a:rPr>
              <a:t> 히트펌프 적용</a:t>
            </a:r>
            <a:r>
              <a:rPr lang="en-US" altLang="ko-KR" sz="1200" b="1" dirty="0">
                <a:solidFill>
                  <a:srgbClr val="0000CC"/>
                </a:solidFill>
              </a:rPr>
              <a:t>, </a:t>
            </a:r>
            <a:r>
              <a:rPr lang="ko-KR" altLang="en-US" sz="1200" b="1" dirty="0">
                <a:solidFill>
                  <a:srgbClr val="0000CC"/>
                </a:solidFill>
              </a:rPr>
              <a:t>수전용량 </a:t>
            </a:r>
            <a:r>
              <a:rPr lang="en-US" altLang="ko-KR" sz="1200" b="1" dirty="0">
                <a:solidFill>
                  <a:srgbClr val="0000CC"/>
                </a:solidFill>
              </a:rPr>
              <a:t>:</a:t>
            </a:r>
            <a:r>
              <a:rPr lang="ko-KR" altLang="en-US" sz="1200" b="1" dirty="0">
                <a:solidFill>
                  <a:srgbClr val="0000CC"/>
                </a:solidFill>
              </a:rPr>
              <a:t> </a:t>
            </a:r>
            <a:r>
              <a:rPr lang="en-US" altLang="ko-KR" sz="1200" b="1" dirty="0">
                <a:solidFill>
                  <a:srgbClr val="0000CC"/>
                </a:solidFill>
              </a:rPr>
              <a:t>4kW)</a:t>
            </a:r>
            <a:r>
              <a:rPr lang="ko-KR" altLang="en-US" sz="1200" b="1" dirty="0">
                <a:solidFill>
                  <a:srgbClr val="0000CC"/>
                </a:solidFill>
              </a:rPr>
              <a:t>                                            </a:t>
            </a:r>
            <a:endParaRPr lang="en-US" altLang="ko-KR" sz="1200" b="1" dirty="0">
              <a:solidFill>
                <a:srgbClr val="0000CC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/>
          <a:srcRect r="11969"/>
          <a:stretch>
            <a:fillRect/>
          </a:stretch>
        </p:blipFill>
        <p:spPr>
          <a:xfrm>
            <a:off x="853668" y="1204579"/>
            <a:ext cx="7592059" cy="1199777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285720" y="5478479"/>
          <a:ext cx="8606756" cy="964925"/>
        </p:xfrm>
        <a:graphic>
          <a:graphicData uri="http://schemas.openxmlformats.org/drawingml/2006/table">
            <a:tbl>
              <a:tblPr/>
              <a:tblGrid>
                <a:gridCol w="833867">
                  <a:extLst>
                    <a:ext uri="{9D8B030D-6E8A-4147-A177-3AD203B41FA5}">
                      <a16:colId xmlns:a16="http://schemas.microsoft.com/office/drawing/2014/main" val="3342341407"/>
                    </a:ext>
                  </a:extLst>
                </a:gridCol>
                <a:gridCol w="551517">
                  <a:extLst>
                    <a:ext uri="{9D8B030D-6E8A-4147-A177-3AD203B41FA5}">
                      <a16:colId xmlns:a16="http://schemas.microsoft.com/office/drawing/2014/main" val="2224941117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220692433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316190085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3946039704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1617544781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520831553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924046218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2963921301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2006997935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2514714604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1622086170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1884141326"/>
                    </a:ext>
                  </a:extLst>
                </a:gridCol>
                <a:gridCol w="601781">
                  <a:extLst>
                    <a:ext uri="{9D8B030D-6E8A-4147-A177-3AD203B41FA5}">
                      <a16:colId xmlns:a16="http://schemas.microsoft.com/office/drawing/2014/main" val="3869592973"/>
                    </a:ext>
                  </a:extLst>
                </a:gridCol>
              </a:tblGrid>
              <a:tr h="192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총 합계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295978"/>
                  </a:ext>
                </a:extLst>
              </a:tr>
              <a:tr h="192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kWh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701.8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613.3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451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301.9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189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188.5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371.7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401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157.8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332.1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701.3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803.6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5,213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830096"/>
                  </a:ext>
                </a:extLst>
              </a:tr>
              <a:tr h="192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기본요금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24,640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295,680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610070"/>
                  </a:ext>
                </a:extLst>
              </a:tr>
              <a:tr h="192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사용요금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64,776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56,608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29,405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19,684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12,323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19,924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39,289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42,386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10,289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21,653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64,730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74,172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457,239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266740"/>
                  </a:ext>
                </a:extLst>
              </a:tr>
              <a:tr h="192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  <a:r>
                        <a:rPr lang="en-US" altLang="ko-K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</a:t>
                      </a:r>
                      <a:r>
                        <a:rPr lang="en-US" altLang="ko-K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89,416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81,248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54,045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44,324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36,963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44,564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63,929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67,026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34,929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9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46,293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89,370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98,812 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752,919</a:t>
                      </a:r>
                    </a:p>
                  </a:txBody>
                  <a:tcPr marL="6655" marR="6655" marT="66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302359"/>
                  </a:ext>
                </a:extLst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084168" y="5301208"/>
            <a:ext cx="2808312" cy="129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900" dirty="0"/>
              <a:t>        </a:t>
            </a:r>
            <a:r>
              <a:rPr lang="en-US" altLang="ko-KR" sz="900" b="1" dirty="0"/>
              <a:t>&lt;2018</a:t>
            </a:r>
            <a:r>
              <a:rPr lang="ko-KR" altLang="en-US" sz="900" b="1" dirty="0"/>
              <a:t>년</a:t>
            </a:r>
            <a:r>
              <a:rPr lang="en-US" altLang="ko-KR" sz="900" b="1" dirty="0"/>
              <a:t>1</a:t>
            </a:r>
            <a:r>
              <a:rPr lang="ko-KR" altLang="en-US" sz="900" b="1" dirty="0"/>
              <a:t>월 </a:t>
            </a:r>
            <a:r>
              <a:rPr lang="en-US" altLang="ko-KR" sz="900" b="1" dirty="0"/>
              <a:t>~ 2018</a:t>
            </a:r>
            <a:r>
              <a:rPr lang="ko-KR" altLang="en-US" sz="900" b="1" dirty="0"/>
              <a:t>년</a:t>
            </a:r>
            <a:r>
              <a:rPr lang="en-US" altLang="ko-KR" sz="900" b="1" dirty="0"/>
              <a:t>12</a:t>
            </a:r>
            <a:r>
              <a:rPr lang="ko-KR" altLang="en-US" sz="900" b="1" dirty="0"/>
              <a:t>월 </a:t>
            </a:r>
            <a:r>
              <a:rPr lang="ko-KR" altLang="en-US" sz="900" b="1" dirty="0" err="1"/>
              <a:t>운전비</a:t>
            </a:r>
            <a:r>
              <a:rPr lang="ko-KR" altLang="en-US" sz="900" b="1" dirty="0"/>
              <a:t> 기준</a:t>
            </a:r>
            <a:r>
              <a:rPr lang="en-US" altLang="ko-KR" sz="900" b="1" dirty="0"/>
              <a:t>&gt;</a:t>
            </a:r>
            <a:endParaRPr lang="ko-KR" altLang="en-US" sz="900" b="1" dirty="0"/>
          </a:p>
        </p:txBody>
      </p:sp>
      <p:sp>
        <p:nvSpPr>
          <p:cNvPr id="13" name="액자 12"/>
          <p:cNvSpPr/>
          <p:nvPr/>
        </p:nvSpPr>
        <p:spPr>
          <a:xfrm>
            <a:off x="971600" y="764704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403600" y="756829"/>
            <a:ext cx="4536552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운영 경제성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_ 1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년간 냉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.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난방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,</a:t>
            </a:r>
            <a:r>
              <a:rPr kumimoji="0" lang="ko-KR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급탕</a:t>
            </a:r>
            <a:r>
              <a:rPr kumimoji="0" lang="ko-KR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비용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8" name="대각선 방향의 모서리가 둥근 사각형 17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12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4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13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액자 13"/>
          <p:cNvSpPr/>
          <p:nvPr/>
        </p:nvSpPr>
        <p:spPr>
          <a:xfrm>
            <a:off x="1000100" y="1068174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500166" y="1071546"/>
            <a:ext cx="3287858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설치 사례</a:t>
            </a:r>
            <a:endParaRPr lang="en-US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86124"/>
              </p:ext>
            </p:extLst>
          </p:nvPr>
        </p:nvGraphicFramePr>
        <p:xfrm>
          <a:off x="758878" y="1718719"/>
          <a:ext cx="8058292" cy="40145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29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0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04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622081"/>
                  </a:ext>
                </a:extLst>
              </a:tr>
            </a:tbl>
          </a:graphicData>
        </a:graphic>
      </p:graphicFrame>
      <p:sp>
        <p:nvSpPr>
          <p:cNvPr id="27" name="직사각형 7"/>
          <p:cNvSpPr/>
          <p:nvPr/>
        </p:nvSpPr>
        <p:spPr>
          <a:xfrm>
            <a:off x="1500166" y="1812166"/>
            <a:ext cx="2520278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ko-KR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대전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</a:t>
            </a:r>
            <a:r>
              <a:rPr lang="ko-KR" sz="1200" b="1" i="0" u="none" strike="noStrike" kern="1200" cap="none" spc="0" baseline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반석동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</a:t>
            </a:r>
            <a:r>
              <a:rPr lang="ko-KR" sz="1200" b="1" i="0" u="none" strike="noStrike" kern="1200" cap="none" spc="0" baseline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복층빌라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 </a:t>
            </a:r>
            <a:r>
              <a:rPr lang="en-US" sz="1200" b="1" i="0" u="none" strike="noStrike" kern="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6 </a:t>
            </a:r>
            <a:r>
              <a:rPr lang="ko-KR" sz="1200" b="1" i="0" u="none" strike="noStrike" kern="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가구</a:t>
            </a:r>
            <a:endParaRPr lang="en-US" sz="1200" b="1" i="0" u="none" strike="noStrike" kern="1200" cap="none" spc="0" baseline="0" dirty="0">
              <a:solidFill>
                <a:schemeClr val="bg1"/>
              </a:solidFill>
              <a:uFillTx/>
              <a:latin typeface="맑은 고딕"/>
              <a:ea typeface="맑은 고딕"/>
            </a:endParaRPr>
          </a:p>
        </p:txBody>
      </p:sp>
      <p:sp>
        <p:nvSpPr>
          <p:cNvPr id="28" name="직사각형 7"/>
          <p:cNvSpPr/>
          <p:nvPr/>
        </p:nvSpPr>
        <p:spPr>
          <a:xfrm>
            <a:off x="5599378" y="1823052"/>
            <a:ext cx="2880323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ko-KR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대전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</a:t>
            </a:r>
            <a:r>
              <a:rPr lang="ko-KR" altLang="en-US" sz="1200" b="1" i="0" u="none" strike="noStrike" kern="1200" cap="none" spc="0" baseline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도</a:t>
            </a:r>
            <a:r>
              <a:rPr lang="ko-KR" sz="1200" b="1" i="0" u="none" strike="noStrike" kern="1200" cap="none" spc="0" baseline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룡동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</a:t>
            </a:r>
            <a:r>
              <a:rPr lang="ko-KR" sz="1200" b="1" i="0" u="none" strike="noStrike" kern="1200" cap="none" spc="0" baseline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복층빌라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 5</a:t>
            </a:r>
            <a:r>
              <a:rPr lang="en-US" sz="1200" b="1" i="0" u="none" strike="noStrike" kern="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</a:t>
            </a:r>
            <a:r>
              <a:rPr lang="ko-KR" sz="1200" b="1" i="0" u="none" strike="noStrike" kern="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가구</a:t>
            </a:r>
            <a:endParaRPr lang="en-US" sz="1200" b="1" i="0" u="none" strike="noStrike" kern="1200" cap="none" spc="0" baseline="0" dirty="0">
              <a:solidFill>
                <a:schemeClr val="bg1"/>
              </a:solidFill>
              <a:uFillTx/>
              <a:latin typeface="맑은 고딕"/>
              <a:ea typeface="맑은 고딕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lum bright="14000" contrast="28000"/>
          </a:blip>
          <a:srcRect/>
          <a:stretch>
            <a:fillRect/>
          </a:stretch>
        </p:blipFill>
        <p:spPr bwMode="auto">
          <a:xfrm>
            <a:off x="4864232" y="2564904"/>
            <a:ext cx="3866654" cy="291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3" cstate="print">
            <a:lum contrast="41000"/>
          </a:blip>
          <a:srcRect/>
          <a:stretch>
            <a:fillRect/>
          </a:stretch>
        </p:blipFill>
        <p:spPr>
          <a:xfrm>
            <a:off x="903822" y="2654223"/>
            <a:ext cx="3712965" cy="2786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14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액자 13"/>
          <p:cNvSpPr/>
          <p:nvPr/>
        </p:nvSpPr>
        <p:spPr>
          <a:xfrm>
            <a:off x="1000100" y="1068174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500166" y="1071546"/>
            <a:ext cx="3287858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설치 사례</a:t>
            </a:r>
            <a:endParaRPr lang="en-US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872180"/>
              </p:ext>
            </p:extLst>
          </p:nvPr>
        </p:nvGraphicFramePr>
        <p:xfrm>
          <a:off x="758878" y="1718719"/>
          <a:ext cx="8058292" cy="40145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29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07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en-US" altLang="ko-KR" sz="1000" b="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04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622081"/>
                  </a:ext>
                </a:extLst>
              </a:tr>
            </a:tbl>
          </a:graphicData>
        </a:graphic>
      </p:graphicFrame>
      <p:sp>
        <p:nvSpPr>
          <p:cNvPr id="27" name="직사각형 7"/>
          <p:cNvSpPr/>
          <p:nvPr/>
        </p:nvSpPr>
        <p:spPr>
          <a:xfrm>
            <a:off x="3527885" y="1813833"/>
            <a:ext cx="2520278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ko-KR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대전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</a:t>
            </a:r>
            <a:r>
              <a:rPr lang="ko-KR" sz="1200" b="1" i="0" u="none" strike="noStrike" kern="1200" cap="none" spc="0" baseline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반석동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</a:t>
            </a:r>
            <a:r>
              <a:rPr lang="ko-KR" sz="1200" b="1" i="0" u="none" strike="noStrike" kern="1200" cap="none" spc="0" baseline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복층빌라</a:t>
            </a:r>
            <a:r>
              <a:rPr 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 2</a:t>
            </a:r>
            <a:r>
              <a:rPr lang="ko-KR" alt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차 </a:t>
            </a:r>
            <a:endParaRPr lang="en-US" sz="1200" b="1" i="0" u="none" strike="noStrike" kern="1200" cap="none" spc="0" baseline="0" dirty="0">
              <a:solidFill>
                <a:schemeClr val="bg1"/>
              </a:solidFill>
              <a:uFillTx/>
              <a:latin typeface="맑은 고딕"/>
              <a:ea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599" y="2548550"/>
            <a:ext cx="3900080" cy="260567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531363"/>
            <a:ext cx="3746518" cy="26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44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15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액자 13"/>
          <p:cNvSpPr/>
          <p:nvPr/>
        </p:nvSpPr>
        <p:spPr>
          <a:xfrm>
            <a:off x="1000100" y="1068174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500166" y="1071546"/>
            <a:ext cx="3287858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설치 사례</a:t>
            </a:r>
            <a:endParaRPr lang="en-US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758878" y="1718719"/>
          <a:ext cx="8058292" cy="40145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29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0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04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622081"/>
                  </a:ext>
                </a:extLst>
              </a:tr>
            </a:tbl>
          </a:graphicData>
        </a:graphic>
      </p:graphicFrame>
      <p:sp>
        <p:nvSpPr>
          <p:cNvPr id="27" name="직사각형 7"/>
          <p:cNvSpPr/>
          <p:nvPr/>
        </p:nvSpPr>
        <p:spPr>
          <a:xfrm>
            <a:off x="1907706" y="1812166"/>
            <a:ext cx="2520278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ko-KR" alt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상주 </a:t>
            </a:r>
            <a:r>
              <a:rPr lang="ko-KR" altLang="en-US" sz="1200" b="1" i="0" u="none" strike="noStrike" kern="1200" cap="none" spc="0" baseline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우복</a:t>
            </a:r>
            <a:r>
              <a:rPr lang="ko-KR" alt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종가 </a:t>
            </a:r>
            <a:r>
              <a:rPr lang="en-US" altLang="ko-KR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(</a:t>
            </a:r>
            <a:r>
              <a:rPr lang="ko-KR" alt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한옥</a:t>
            </a:r>
            <a:r>
              <a:rPr lang="en-US" altLang="ko-KR" sz="1200" b="1" dirty="0">
                <a:solidFill>
                  <a:schemeClr val="bg1"/>
                </a:solidFill>
                <a:latin typeface="맑은 고딕"/>
                <a:ea typeface="맑은 고딕"/>
              </a:rPr>
              <a:t>)</a:t>
            </a:r>
            <a:endParaRPr lang="en-US" sz="1200" b="1" i="0" u="none" strike="noStrike" kern="1200" cap="none" spc="0" baseline="0" dirty="0">
              <a:solidFill>
                <a:schemeClr val="bg1"/>
              </a:solidFill>
              <a:uFillTx/>
              <a:latin typeface="맑은 고딕"/>
              <a:ea typeface="맑은 고딕"/>
            </a:endParaRPr>
          </a:p>
        </p:txBody>
      </p:sp>
      <p:sp>
        <p:nvSpPr>
          <p:cNvPr id="28" name="직사각형 7"/>
          <p:cNvSpPr/>
          <p:nvPr/>
        </p:nvSpPr>
        <p:spPr>
          <a:xfrm>
            <a:off x="5599378" y="1823052"/>
            <a:ext cx="2880323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ko-KR" altLang="en-US" sz="1200" b="1" i="0" u="none" strike="noStrike" kern="1200" cap="none" spc="0" baseline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경기</a:t>
            </a:r>
            <a:r>
              <a:rPr lang="ko-KR" altLang="en-US" sz="1200" b="1" i="0" u="none" strike="noStrike" kern="1200" cap="none" spc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광주 </a:t>
            </a:r>
            <a:r>
              <a:rPr lang="ko-KR" altLang="en-US" sz="1200" b="1" i="0" u="none" strike="noStrike" kern="1200" cap="none" spc="0" dirty="0" err="1">
                <a:solidFill>
                  <a:schemeClr val="bg1"/>
                </a:solidFill>
                <a:uFillTx/>
                <a:latin typeface="맑은 고딕"/>
                <a:ea typeface="맑은 고딕"/>
              </a:rPr>
              <a:t>곤지암읍</a:t>
            </a:r>
            <a:r>
              <a:rPr lang="ko-KR" altLang="en-US" sz="1200" b="1" i="0" u="none" strike="noStrike" kern="1200" cap="none" spc="0" dirty="0">
                <a:solidFill>
                  <a:schemeClr val="bg1"/>
                </a:solidFill>
                <a:uFillTx/>
                <a:latin typeface="맑은 고딕"/>
                <a:ea typeface="맑은 고딕"/>
              </a:rPr>
              <a:t> 공장 사무실</a:t>
            </a:r>
            <a:endParaRPr lang="en-US" sz="1200" b="1" i="0" u="none" strike="noStrike" kern="1200" cap="none" spc="0" baseline="0" dirty="0">
              <a:solidFill>
                <a:schemeClr val="bg1"/>
              </a:solidFill>
              <a:uFillTx/>
              <a:latin typeface="맑은 고딕"/>
              <a:ea typeface="맑은 고딕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lum bright="11000"/>
          </a:blip>
          <a:srcRect/>
          <a:stretch>
            <a:fillRect/>
          </a:stretch>
        </p:blipFill>
        <p:spPr bwMode="auto">
          <a:xfrm>
            <a:off x="899592" y="2780928"/>
            <a:ext cx="36917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5074195" y="2636913"/>
            <a:ext cx="3556492" cy="259228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411704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1"/>
          <p:cNvGrpSpPr/>
          <p:nvPr/>
        </p:nvGrpSpPr>
        <p:grpSpPr>
          <a:xfrm>
            <a:off x="-32" y="2953572"/>
            <a:ext cx="9148800" cy="1404122"/>
            <a:chOff x="-32" y="3167886"/>
            <a:chExt cx="9148800" cy="1404122"/>
          </a:xfrm>
        </p:grpSpPr>
        <p:sp>
          <p:nvSpPr>
            <p:cNvPr id="33" name="직사각형 32"/>
            <p:cNvSpPr/>
            <p:nvPr/>
          </p:nvSpPr>
          <p:spPr>
            <a:xfrm>
              <a:off x="-32" y="3214686"/>
              <a:ext cx="9148800" cy="135732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제목 1"/>
            <p:cNvSpPr txBox="1">
              <a:spLocks/>
            </p:cNvSpPr>
            <p:nvPr/>
          </p:nvSpPr>
          <p:spPr>
            <a:xfrm>
              <a:off x="285720" y="3500438"/>
              <a:ext cx="8572560" cy="8572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000" b="1" dirty="0">
                  <a:solidFill>
                    <a:schemeClr val="bg1"/>
                  </a:solidFill>
                  <a:latin typeface="Calibri" pitchFamily="34" charset="0"/>
                  <a:ea typeface="맑은 고딕" pitchFamily="50" charset="-127"/>
                  <a:cs typeface="Calibri" pitchFamily="34" charset="0"/>
                </a:rPr>
                <a:t>감사합니다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Calibri" pitchFamily="34" charset="0"/>
                  <a:ea typeface="맑은 고딕" pitchFamily="50" charset="-127"/>
                  <a:cs typeface="Calibri" pitchFamily="34" charset="0"/>
                </a:rPr>
                <a:t>.</a:t>
              </a:r>
              <a:endParaRPr kumimoji="0" lang="ko-KR" altLang="en-US" sz="20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Calibri" pitchFamily="34" charset="0"/>
                <a:ea typeface="맑은 고딕" pitchFamily="50" charset="-127"/>
                <a:cs typeface="Calibri" pitchFamily="34" charset="0"/>
              </a:endParaRPr>
            </a:p>
          </p:txBody>
        </p:sp>
        <p:grpSp>
          <p:nvGrpSpPr>
            <p:cNvPr id="3" name="그룹 18"/>
            <p:cNvGrpSpPr/>
            <p:nvPr/>
          </p:nvGrpSpPr>
          <p:grpSpPr>
            <a:xfrm>
              <a:off x="0" y="3167886"/>
              <a:ext cx="9144000" cy="118238"/>
              <a:chOff x="0" y="3167886"/>
              <a:chExt cx="9144000" cy="118238"/>
            </a:xfrm>
          </p:grpSpPr>
          <p:sp>
            <p:nvSpPr>
              <p:cNvPr id="36" name="직사각형 35"/>
              <p:cNvSpPr/>
              <p:nvPr/>
            </p:nvSpPr>
            <p:spPr>
              <a:xfrm flipV="1">
                <a:off x="0" y="3240405"/>
                <a:ext cx="9144000" cy="4571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0" y="3167886"/>
                <a:ext cx="9144000" cy="46800"/>
              </a:xfrm>
              <a:prstGeom prst="rect">
                <a:avLst/>
              </a:prstGeom>
              <a:solidFill>
                <a:srgbClr val="0066CC"/>
              </a:solidFill>
              <a:ln>
                <a:solidFill>
                  <a:srgbClr val="0066CC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3143240" y="1857365"/>
            <a:ext cx="3600000" cy="571504"/>
          </a:xfrm>
          <a:prstGeom prst="roundRect">
            <a:avLst>
              <a:gd name="adj" fmla="val 772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제안 개요</a:t>
            </a:r>
          </a:p>
        </p:txBody>
      </p:sp>
      <p:grpSp>
        <p:nvGrpSpPr>
          <p:cNvPr id="2" name="그룹 36"/>
          <p:cNvGrpSpPr/>
          <p:nvPr/>
        </p:nvGrpSpPr>
        <p:grpSpPr>
          <a:xfrm>
            <a:off x="2571736" y="1925430"/>
            <a:ext cx="432000" cy="432000"/>
            <a:chOff x="2143108" y="2571744"/>
            <a:chExt cx="3780001" cy="3780000"/>
          </a:xfrm>
        </p:grpSpPr>
        <p:sp>
          <p:nvSpPr>
            <p:cNvPr id="38" name="타원 37"/>
            <p:cNvSpPr/>
            <p:nvPr/>
          </p:nvSpPr>
          <p:spPr>
            <a:xfrm>
              <a:off x="2143108" y="2571744"/>
              <a:ext cx="3780001" cy="378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</a:rPr>
                <a:t>1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도넛 38"/>
            <p:cNvSpPr/>
            <p:nvPr/>
          </p:nvSpPr>
          <p:spPr>
            <a:xfrm>
              <a:off x="2285984" y="2714620"/>
              <a:ext cx="3500462" cy="3500462"/>
            </a:xfrm>
            <a:prstGeom prst="donut">
              <a:avLst>
                <a:gd name="adj" fmla="val 37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39"/>
          <p:cNvGrpSpPr/>
          <p:nvPr/>
        </p:nvGrpSpPr>
        <p:grpSpPr>
          <a:xfrm>
            <a:off x="2571736" y="3067297"/>
            <a:ext cx="432000" cy="432000"/>
            <a:chOff x="2143108" y="2571744"/>
            <a:chExt cx="3780001" cy="3780000"/>
          </a:xfrm>
        </p:grpSpPr>
        <p:sp>
          <p:nvSpPr>
            <p:cNvPr id="41" name="타원 40"/>
            <p:cNvSpPr/>
            <p:nvPr/>
          </p:nvSpPr>
          <p:spPr>
            <a:xfrm>
              <a:off x="2143108" y="2571744"/>
              <a:ext cx="3780001" cy="378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</a:rPr>
                <a:t>2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도넛 41"/>
            <p:cNvSpPr/>
            <p:nvPr/>
          </p:nvSpPr>
          <p:spPr>
            <a:xfrm>
              <a:off x="2285984" y="2714620"/>
              <a:ext cx="3500462" cy="3500462"/>
            </a:xfrm>
            <a:prstGeom prst="donut">
              <a:avLst>
                <a:gd name="adj" fmla="val 37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2" name="모서리가 둥근 직사각형 51"/>
          <p:cNvSpPr/>
          <p:nvPr/>
        </p:nvSpPr>
        <p:spPr>
          <a:xfrm>
            <a:off x="3143240" y="2999232"/>
            <a:ext cx="3600000" cy="571504"/>
          </a:xfrm>
          <a:prstGeom prst="roundRect">
            <a:avLst>
              <a:gd name="adj" fmla="val 772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제안 장비</a:t>
            </a:r>
          </a:p>
        </p:txBody>
      </p:sp>
      <p:grpSp>
        <p:nvGrpSpPr>
          <p:cNvPr id="5" name="그룹 52"/>
          <p:cNvGrpSpPr/>
          <p:nvPr/>
        </p:nvGrpSpPr>
        <p:grpSpPr>
          <a:xfrm>
            <a:off x="2571736" y="4208595"/>
            <a:ext cx="432000" cy="432000"/>
            <a:chOff x="2143108" y="2571744"/>
            <a:chExt cx="3780001" cy="3780000"/>
          </a:xfrm>
        </p:grpSpPr>
        <p:sp>
          <p:nvSpPr>
            <p:cNvPr id="54" name="타원 53"/>
            <p:cNvSpPr/>
            <p:nvPr/>
          </p:nvSpPr>
          <p:spPr>
            <a:xfrm>
              <a:off x="2143108" y="2571744"/>
              <a:ext cx="3780001" cy="378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</a:rPr>
                <a:t>3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도넛 54"/>
            <p:cNvSpPr/>
            <p:nvPr/>
          </p:nvSpPr>
          <p:spPr>
            <a:xfrm>
              <a:off x="2285984" y="2714620"/>
              <a:ext cx="3500462" cy="3500462"/>
            </a:xfrm>
            <a:prstGeom prst="donut">
              <a:avLst>
                <a:gd name="adj" fmla="val 37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6" name="모서리가 둥근 직사각형 55"/>
          <p:cNvSpPr/>
          <p:nvPr/>
        </p:nvSpPr>
        <p:spPr>
          <a:xfrm>
            <a:off x="3143240" y="4140530"/>
            <a:ext cx="3600000" cy="571504"/>
          </a:xfrm>
          <a:prstGeom prst="roundRect">
            <a:avLst>
              <a:gd name="adj" fmla="val 772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운영 경제성</a:t>
            </a:r>
          </a:p>
        </p:txBody>
      </p:sp>
      <p:grpSp>
        <p:nvGrpSpPr>
          <p:cNvPr id="7" name="그룹 21"/>
          <p:cNvGrpSpPr/>
          <p:nvPr/>
        </p:nvGrpSpPr>
        <p:grpSpPr>
          <a:xfrm>
            <a:off x="-11272" y="-24"/>
            <a:ext cx="1080000" cy="1080000"/>
            <a:chOff x="260808" y="4810250"/>
            <a:chExt cx="1440000" cy="1440000"/>
          </a:xfrm>
        </p:grpSpPr>
        <p:sp>
          <p:nvSpPr>
            <p:cNvPr id="31" name="타원 30"/>
            <p:cNvSpPr/>
            <p:nvPr/>
          </p:nvSpPr>
          <p:spPr>
            <a:xfrm>
              <a:off x="260808" y="4810250"/>
              <a:ext cx="1440000" cy="144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700" b="1" dirty="0">
                  <a:latin typeface="맑은 고딕" pitchFamily="50" charset="-127"/>
                  <a:ea typeface="맑은 고딕" pitchFamily="50" charset="-127"/>
                </a:rPr>
                <a:t>목차</a:t>
              </a:r>
              <a:endParaRPr lang="en-US" altLang="ko-KR" sz="1700" b="1" dirty="0">
                <a:latin typeface="맑은 고딕" pitchFamily="50" charset="-127"/>
                <a:ea typeface="맑은 고딕" pitchFamily="50" charset="-127"/>
              </a:endParaRPr>
            </a:p>
            <a:p>
              <a:pPr algn="ctr"/>
              <a:endParaRPr lang="en-US" altLang="ko-KR" sz="1700" b="1" dirty="0"/>
            </a:p>
          </p:txBody>
        </p:sp>
        <p:sp>
          <p:nvSpPr>
            <p:cNvPr id="32" name="도넛 31"/>
            <p:cNvSpPr/>
            <p:nvPr/>
          </p:nvSpPr>
          <p:spPr>
            <a:xfrm>
              <a:off x="315237" y="4864679"/>
              <a:ext cx="1333509" cy="1333509"/>
            </a:xfrm>
            <a:prstGeom prst="donut">
              <a:avLst>
                <a:gd name="adj" fmla="val 37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0436" y="5558655"/>
              <a:ext cx="1413532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Contents</a:t>
              </a:r>
            </a:p>
          </p:txBody>
        </p:sp>
      </p:grpSp>
      <p:grpSp>
        <p:nvGrpSpPr>
          <p:cNvPr id="22" name="그룹 52"/>
          <p:cNvGrpSpPr/>
          <p:nvPr/>
        </p:nvGrpSpPr>
        <p:grpSpPr>
          <a:xfrm>
            <a:off x="2560736" y="5373833"/>
            <a:ext cx="432000" cy="432000"/>
            <a:chOff x="2143108" y="2571744"/>
            <a:chExt cx="3780001" cy="3780000"/>
          </a:xfrm>
        </p:grpSpPr>
        <p:sp>
          <p:nvSpPr>
            <p:cNvPr id="23" name="타원 22"/>
            <p:cNvSpPr/>
            <p:nvPr/>
          </p:nvSpPr>
          <p:spPr>
            <a:xfrm>
              <a:off x="2143108" y="2571744"/>
              <a:ext cx="3780001" cy="378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</a:rPr>
                <a:t>4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도넛 23"/>
            <p:cNvSpPr/>
            <p:nvPr/>
          </p:nvSpPr>
          <p:spPr>
            <a:xfrm>
              <a:off x="2285984" y="2714620"/>
              <a:ext cx="3500462" cy="3500462"/>
            </a:xfrm>
            <a:prstGeom prst="donut">
              <a:avLst>
                <a:gd name="adj" fmla="val 37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모서리가 둥근 직사각형 24"/>
          <p:cNvSpPr/>
          <p:nvPr/>
        </p:nvSpPr>
        <p:spPr>
          <a:xfrm>
            <a:off x="3132240" y="5305768"/>
            <a:ext cx="3600000" cy="571504"/>
          </a:xfrm>
          <a:prstGeom prst="roundRect">
            <a:avLst>
              <a:gd name="adj" fmla="val 772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설치 사례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1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액자 13"/>
          <p:cNvSpPr/>
          <p:nvPr/>
        </p:nvSpPr>
        <p:spPr>
          <a:xfrm>
            <a:off x="1000100" y="1068174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500167" y="1071546"/>
            <a:ext cx="2428892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제안 개요</a:t>
            </a:r>
            <a:endParaRPr lang="en-US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271753"/>
              </p:ext>
            </p:extLst>
          </p:nvPr>
        </p:nvGraphicFramePr>
        <p:xfrm>
          <a:off x="1116013" y="1628775"/>
          <a:ext cx="6985000" cy="302577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3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0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036"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1. </a:t>
                      </a:r>
                      <a:r>
                        <a:rPr lang="ko-KR" altLang="en-US" sz="11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제안 대상</a:t>
                      </a:r>
                    </a:p>
                  </a:txBody>
                  <a:tcPr marL="91443" marR="91443" marT="45708" marB="4570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가정용 주택 및 연립주택 외</a:t>
                      </a:r>
                    </a:p>
                  </a:txBody>
                  <a:tcPr marL="91443" marR="91443" marT="45708" marB="4570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280"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2. </a:t>
                      </a:r>
                      <a:r>
                        <a:rPr lang="ko-KR" altLang="en-US" sz="11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제안 내용</a:t>
                      </a:r>
                    </a:p>
                  </a:txBody>
                  <a:tcPr marL="91443" marR="91443" marT="45708" marB="4570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지열 히트펌프를 이용한 최적 냉난방 시스템 구축 </a:t>
                      </a:r>
                      <a:endParaRPr lang="en-US" altLang="ko-KR" sz="1100" b="1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3" marR="91443" marT="45708" marB="4570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564"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3. </a:t>
                      </a:r>
                      <a:r>
                        <a:rPr lang="ko-KR" altLang="en-US" sz="11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제안 목적</a:t>
                      </a:r>
                    </a:p>
                  </a:txBody>
                  <a:tcPr marL="91443" marR="91443" marT="45708" marB="4570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가정용 주택의 신축 및 기존 냉난방 시스템을 지열을 이용한 히트펌프 적용 시</a:t>
                      </a:r>
                      <a:endParaRPr lang="en-US" altLang="ko-KR" sz="1100" b="1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설치 및 운영이 매우 간단하고 에너지 비용이 최소화 되는 방법을 제안하는 데</a:t>
                      </a:r>
                      <a:endParaRPr lang="en-US" altLang="ko-KR" sz="1100" b="1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그 목적이 있습니다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.</a:t>
                      </a:r>
                      <a:endParaRPr lang="ko-KR" alt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3" marR="91443" marT="45708" marB="4570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4895"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4. </a:t>
                      </a:r>
                      <a:r>
                        <a:rPr lang="ko-KR" altLang="en-US" sz="11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제안 장비 비교</a:t>
                      </a:r>
                    </a:p>
                  </a:txBody>
                  <a:tcPr marL="91443" marR="91443" marT="45708" marB="4570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1</a:t>
                      </a:r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안</a:t>
                      </a:r>
                      <a:r>
                        <a:rPr lang="en-US" altLang="ko-KR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) </a:t>
                      </a:r>
                      <a:r>
                        <a:rPr lang="ko-KR" altLang="en-US" sz="11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이너지</a:t>
                      </a:r>
                      <a:r>
                        <a:rPr lang="ko-KR" alt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All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in One 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인버터 히트펌프</a:t>
                      </a:r>
                      <a:endParaRPr lang="en-US" altLang="ko-KR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     (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순환펌프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, </a:t>
                      </a:r>
                      <a:r>
                        <a:rPr lang="ko-KR" altLang="en-US" sz="11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급탕탱크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,  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팽창탱크 외 히트펌프 내장형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2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안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) 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기존 히트펌프 시스템</a:t>
                      </a:r>
                      <a:endParaRPr lang="en-US" altLang="ko-KR" sz="1100" b="1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     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히트펌프 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+ 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지열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/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부하 순환펌프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+</a:t>
                      </a:r>
                      <a:r>
                        <a:rPr lang="ko-KR" altLang="en-US" sz="11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버퍼탱크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+ </a:t>
                      </a:r>
                      <a:r>
                        <a:rPr lang="ko-KR" altLang="en-US" sz="11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급탱탱크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+ </a:t>
                      </a:r>
                      <a:r>
                        <a:rPr lang="ko-KR" altLang="en-US" sz="11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팽창탱크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</a:t>
                      </a:r>
                      <a:endParaRPr lang="en-US" altLang="ko-KR" sz="1100" b="1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      (</a:t>
                      </a:r>
                      <a:r>
                        <a:rPr lang="ko-KR" alt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시스템의 각 부대장비 히트펌프 외부 별도 </a:t>
                      </a:r>
                      <a:r>
                        <a:rPr lang="ko-KR" altLang="en-US" sz="11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설치형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)</a:t>
                      </a:r>
                      <a:endParaRPr lang="en-US" altLang="ko-KR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3" marR="91443" marT="45708" marB="45708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2986" y="4760093"/>
            <a:ext cx="2968027" cy="18836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9033" y="4798355"/>
            <a:ext cx="969410" cy="18483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2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액자 13"/>
          <p:cNvSpPr/>
          <p:nvPr/>
        </p:nvSpPr>
        <p:spPr>
          <a:xfrm>
            <a:off x="1000100" y="1068174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500166" y="1071546"/>
            <a:ext cx="2928957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제안 장비</a:t>
            </a:r>
            <a:r>
              <a:rPr lang="en-US" altLang="ko-KR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_</a:t>
            </a:r>
            <a:r>
              <a:rPr lang="ko-KR" altLang="en-US" sz="1600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장비 사양</a:t>
            </a:r>
            <a:endParaRPr lang="en-US" altLang="ko-KR" sz="1600" b="1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945423"/>
              </p:ext>
            </p:extLst>
          </p:nvPr>
        </p:nvGraphicFramePr>
        <p:xfrm>
          <a:off x="1619672" y="1484784"/>
          <a:ext cx="5904656" cy="5038443"/>
        </p:xfrm>
        <a:graphic>
          <a:graphicData uri="http://schemas.openxmlformats.org/drawingml/2006/table">
            <a:tbl>
              <a:tblPr/>
              <a:tblGrid>
                <a:gridCol w="1231330">
                  <a:extLst>
                    <a:ext uri="{9D8B030D-6E8A-4147-A177-3AD203B41FA5}">
                      <a16:colId xmlns:a16="http://schemas.microsoft.com/office/drawing/2014/main" val="2903363706"/>
                    </a:ext>
                  </a:extLst>
                </a:gridCol>
                <a:gridCol w="1340146">
                  <a:extLst>
                    <a:ext uri="{9D8B030D-6E8A-4147-A177-3AD203B41FA5}">
                      <a16:colId xmlns:a16="http://schemas.microsoft.com/office/drawing/2014/main" val="1679261123"/>
                    </a:ext>
                  </a:extLst>
                </a:gridCol>
                <a:gridCol w="1666590">
                  <a:extLst>
                    <a:ext uri="{9D8B030D-6E8A-4147-A177-3AD203B41FA5}">
                      <a16:colId xmlns:a16="http://schemas.microsoft.com/office/drawing/2014/main" val="1694155887"/>
                    </a:ext>
                  </a:extLst>
                </a:gridCol>
                <a:gridCol w="1666590">
                  <a:extLst>
                    <a:ext uri="{9D8B030D-6E8A-4147-A177-3AD203B41FA5}">
                      <a16:colId xmlns:a16="http://schemas.microsoft.com/office/drawing/2014/main" val="3208806515"/>
                    </a:ext>
                  </a:extLst>
                </a:gridCol>
              </a:tblGrid>
              <a:tr h="18660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이너지</a:t>
                      </a:r>
                      <a:r>
                        <a:rPr lang="ko-KR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All</a:t>
                      </a:r>
                      <a:r>
                        <a:rPr lang="en-US" altLang="ko-KR" sz="10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in One (</a:t>
                      </a:r>
                      <a:r>
                        <a:rPr lang="ko-KR" altLang="en-US" sz="1000" b="1" i="0" u="none" strike="noStrike" baseline="0" dirty="0" err="1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올인원</a:t>
                      </a:r>
                      <a:r>
                        <a:rPr lang="en-US" altLang="ko-KR" sz="10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 </a:t>
                      </a:r>
                      <a:r>
                        <a:rPr lang="ko-KR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지열 히트펌프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728919"/>
                  </a:ext>
                </a:extLst>
              </a:tr>
              <a:tr h="18660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 목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COMFORT-03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COMFORT-05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054452"/>
                  </a:ext>
                </a:extLst>
              </a:tr>
              <a:tr h="18660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호칭 용량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USRT)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844541"/>
                  </a:ext>
                </a:extLst>
              </a:tr>
              <a:tr h="1866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냉방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능력 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kW)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11.04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17.64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321015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소비전력 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kW)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1.99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3.07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339743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효율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5.55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5.75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018839"/>
                  </a:ext>
                </a:extLst>
              </a:tr>
              <a:tr h="1866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난방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능력 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kW)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10.46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17.53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559996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소비전력 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kW)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2.88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4.55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472454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효율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3.63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3.85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508187"/>
                  </a:ext>
                </a:extLst>
              </a:tr>
              <a:tr h="18660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전원 사양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380V/3Ph/60Hz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68274"/>
                  </a:ext>
                </a:extLst>
              </a:tr>
              <a:tr h="18660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압축기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형식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SCROLL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795777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수량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609057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기동 방식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인버터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19739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냉매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R-410A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866610"/>
                  </a:ext>
                </a:extLst>
              </a:tr>
              <a:tr h="18660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열교환기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부하측</a:t>
                      </a: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형식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PLATE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494153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접속관경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(A)/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수량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 / 1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 / 1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32925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순환 유량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(㎥/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2.1(35 LPM)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3.4 (57 LPM)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868488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압력강하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kPa)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9.8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15.7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850561"/>
                  </a:ext>
                </a:extLst>
              </a:tr>
              <a:tr h="18660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열교환기</a:t>
                      </a:r>
                      <a:b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열원측</a:t>
                      </a:r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형식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PLATE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307830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접속관경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(A)/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수량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 / 1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303009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순환 유량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(㎥/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2.1(35 LPM)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3.4 (57 LPM)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920475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압력강하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kPa)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10.3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15.9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905984"/>
                  </a:ext>
                </a:extLst>
              </a:tr>
              <a:tr h="1866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열교환기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급탕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형식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PLATE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829823"/>
                  </a:ext>
                </a:extLst>
              </a:tr>
              <a:tr h="1866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접속관경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089036"/>
                  </a:ext>
                </a:extLst>
              </a:tr>
              <a:tr h="1866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급탕 탱크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용량 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140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212454"/>
                  </a:ext>
                </a:extLst>
              </a:tr>
              <a:tr h="1866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무게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kg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335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340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252241"/>
                  </a:ext>
                </a:extLst>
              </a:tr>
              <a:tr h="1866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외형 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SIZE</a:t>
                      </a:r>
                    </a:p>
                  </a:txBody>
                  <a:tcPr marL="5780" marR="5780" marT="5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폭 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x 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높이 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x </a:t>
                      </a: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길이</a:t>
                      </a: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(mm)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700 x  1,790(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배관포함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1870) x 800</a:t>
                      </a:r>
                    </a:p>
                  </a:txBody>
                  <a:tcPr marL="5780" marR="5780" marT="5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81387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672" y="6525344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solidFill>
                  <a:srgbClr val="0000CC"/>
                </a:solidFill>
                <a:latin typeface="+mj-ea"/>
                <a:ea typeface="+mj-ea"/>
              </a:rPr>
              <a:t>* </a:t>
            </a:r>
            <a:r>
              <a:rPr lang="ko-KR" altLang="en-US" sz="1100" b="1" dirty="0">
                <a:solidFill>
                  <a:srgbClr val="0000CC"/>
                </a:solidFill>
                <a:latin typeface="+mj-ea"/>
                <a:ea typeface="+mj-ea"/>
              </a:rPr>
              <a:t>인버터 압축기 특성상 </a:t>
            </a:r>
            <a:r>
              <a:rPr lang="ko-KR" altLang="en-US" sz="1100" b="1" dirty="0" err="1">
                <a:solidFill>
                  <a:srgbClr val="0000CC"/>
                </a:solidFill>
                <a:latin typeface="+mj-ea"/>
                <a:ea typeface="+mj-ea"/>
              </a:rPr>
              <a:t>정격용량의</a:t>
            </a:r>
            <a:r>
              <a:rPr lang="ko-KR" altLang="en-US" sz="1100" b="1" dirty="0">
                <a:solidFill>
                  <a:srgbClr val="0000CC"/>
                </a:solidFill>
                <a:latin typeface="+mj-ea"/>
                <a:ea typeface="+mj-ea"/>
              </a:rPr>
              <a:t> 약 </a:t>
            </a:r>
            <a:r>
              <a:rPr lang="en-US" altLang="ko-KR" sz="1100" b="1" dirty="0">
                <a:solidFill>
                  <a:srgbClr val="0000CC"/>
                </a:solidFill>
                <a:latin typeface="+mj-ea"/>
                <a:ea typeface="+mj-ea"/>
              </a:rPr>
              <a:t>20% </a:t>
            </a:r>
            <a:r>
              <a:rPr lang="ko-KR" altLang="en-US" sz="1100" b="1" dirty="0">
                <a:solidFill>
                  <a:srgbClr val="0000CC"/>
                </a:solidFill>
                <a:latin typeface="+mj-ea"/>
                <a:ea typeface="+mj-ea"/>
              </a:rPr>
              <a:t>추가 용량 공급 가능</a:t>
            </a:r>
          </a:p>
        </p:txBody>
      </p:sp>
    </p:spTree>
    <p:extLst>
      <p:ext uri="{BB962C8B-B14F-4D97-AF65-F5344CB8AC3E}">
        <p14:creationId xmlns:p14="http://schemas.microsoft.com/office/powerpoint/2010/main" val="86814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3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액자 13"/>
          <p:cNvSpPr/>
          <p:nvPr/>
        </p:nvSpPr>
        <p:spPr>
          <a:xfrm>
            <a:off x="1000100" y="1068174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500166" y="1071546"/>
            <a:ext cx="2928957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제안 장비</a:t>
            </a:r>
            <a:r>
              <a:rPr lang="en-US" altLang="ko-KR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_</a:t>
            </a:r>
            <a:r>
              <a:rPr lang="ko-KR" altLang="en-US" sz="1600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장비 외형</a:t>
            </a:r>
            <a:endParaRPr lang="en-US" altLang="ko-KR" sz="1600" b="1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5270" y="1500174"/>
            <a:ext cx="1996169" cy="494289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888" y="2106995"/>
            <a:ext cx="2439235" cy="412680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542" y="2106995"/>
            <a:ext cx="2213199" cy="42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9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Calibri" pitchFamily="34" charset="0"/>
              </a:rPr>
              <a:t>5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" name="액자 26"/>
          <p:cNvSpPr/>
          <p:nvPr/>
        </p:nvSpPr>
        <p:spPr>
          <a:xfrm>
            <a:off x="1000100" y="1000108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Calibri" pitchFamily="34" charset="0"/>
              </a:rPr>
              <a:t>2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1500166" y="1003480"/>
            <a:ext cx="4079946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Calibri" pitchFamily="34" charset="0"/>
              </a:rPr>
              <a:t>제안장비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Calibri" pitchFamily="34" charset="0"/>
              </a:rPr>
              <a:t>_</a:t>
            </a: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Calibri" pitchFamily="34" charset="0"/>
              </a:rPr>
              <a:t>올인원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Calibri" pitchFamily="34" charset="0"/>
              </a:rPr>
              <a:t> 히트펌프 특장점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4F2B15AC-C25A-4262-BC86-805B8534D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07308"/>
              </p:ext>
            </p:extLst>
          </p:nvPr>
        </p:nvGraphicFramePr>
        <p:xfrm>
          <a:off x="827584" y="1484785"/>
          <a:ext cx="8064896" cy="4903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2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56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500" dirty="0">
                          <a:solidFill>
                            <a:srgbClr val="3ECFC0"/>
                          </a:solidFill>
                        </a:rPr>
                        <a:t>01</a:t>
                      </a:r>
                      <a:endParaRPr lang="ko-KR" altLang="en-US" sz="1500" dirty="0">
                        <a:solidFill>
                          <a:srgbClr val="3ECF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최적화</a:t>
                      </a:r>
                    </a:p>
                  </a:txBody>
                  <a:tcPr marL="21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CF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>
                        <a:lnSpc>
                          <a:spcPct val="150000"/>
                        </a:lnSpc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대의 장비에 냉방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난방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급탕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기능 내장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lvl="0" algn="l" latinLnBrk="1">
                        <a:lnSpc>
                          <a:spcPct val="150000"/>
                        </a:lnSpc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→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공동주택 적용 가능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lvl="0" algn="l" latinLnBrk="1">
                        <a:lnSpc>
                          <a:spcPct val="150000"/>
                        </a:lnSpc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</a:t>
                      </a:r>
                      <a:r>
                        <a:rPr lang="ko-KR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→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장비 면적 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0.6m</a:t>
                      </a:r>
                      <a:r>
                        <a:rPr lang="en-US" altLang="ko-KR" sz="13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 </a:t>
                      </a:r>
                      <a:r>
                        <a:rPr lang="en-US" altLang="ko-KR" sz="13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설치 면적 </a:t>
                      </a:r>
                      <a:r>
                        <a:rPr lang="en-US" altLang="ko-KR" sz="13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1.6m</a:t>
                      </a:r>
                      <a:r>
                        <a:rPr lang="en-US" altLang="ko-KR" sz="13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 </a:t>
                      </a:r>
                      <a:r>
                        <a:rPr lang="en-US" altLang="ko-KR" sz="13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3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실외기실 적용 가능</a:t>
                      </a:r>
                      <a:r>
                        <a:rPr lang="en-US" altLang="ko-KR" sz="13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r>
                        <a:rPr lang="en-US" altLang="ko-KR" sz="13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lang="ko-KR" altLang="en-US" sz="1300" b="1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21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182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500" dirty="0">
                          <a:solidFill>
                            <a:srgbClr val="3ECFC0"/>
                          </a:solidFill>
                        </a:rPr>
                        <a:t>02</a:t>
                      </a:r>
                      <a:endParaRPr lang="ko-KR" altLang="en-US" sz="1500" dirty="0">
                        <a:solidFill>
                          <a:srgbClr val="3ECF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경제성</a:t>
                      </a:r>
                    </a:p>
                  </a:txBody>
                  <a:tcPr marL="21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CF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운전비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경제성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→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냉방시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급탕비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”0”,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열회수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급탕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→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인버터 압축기 적용 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부분부하 효율 우수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설치비 경제성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→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외부 배관공사 최소화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관리 유지보수 용이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→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버퍼탱크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급탕탱크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별도설치 없음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→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펌프내장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개별설치 필요 없음</a:t>
                      </a:r>
                    </a:p>
                  </a:txBody>
                  <a:tcPr marL="21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56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500" dirty="0">
                          <a:solidFill>
                            <a:srgbClr val="3ECFC0"/>
                          </a:solidFill>
                        </a:rPr>
                        <a:t>03</a:t>
                      </a:r>
                      <a:endParaRPr lang="ko-KR" altLang="en-US" sz="1500" dirty="0">
                        <a:solidFill>
                          <a:srgbClr val="3ECF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편의성</a:t>
                      </a:r>
                      <a:endParaRPr lang="en-US" altLang="ko-KR" sz="15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21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CF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>
                        <a:lnSpc>
                          <a:spcPct val="150000"/>
                        </a:lnSpc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유지관리 편리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한전 전기료 검침이 정확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lvl="0" algn="l" latinLnBrk="1">
                        <a:lnSpc>
                          <a:spcPct val="150000"/>
                        </a:lnSpc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→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개별세대 설치로 관리 편리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운전비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검침불만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“0”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lvl="0" algn="l" latinLnBrk="1">
                        <a:lnSpc>
                          <a:spcPct val="150000"/>
                        </a:lnSpc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→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본사에서 각 장비에 대해 원격모니터링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(IoT)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으로 유지 보수 관리</a:t>
                      </a:r>
                    </a:p>
                  </a:txBody>
                  <a:tcPr marL="21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64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500" dirty="0">
                          <a:solidFill>
                            <a:srgbClr val="3ECFC0"/>
                          </a:solidFill>
                        </a:rPr>
                        <a:t>04</a:t>
                      </a:r>
                      <a:endParaRPr lang="ko-KR" altLang="en-US" sz="1500" dirty="0">
                        <a:solidFill>
                          <a:srgbClr val="3ECF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소음 및</a:t>
                      </a:r>
                      <a:endParaRPr lang="en-US" altLang="ko-KR" sz="15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lvl="0" algn="ctr"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안정성</a:t>
                      </a:r>
                    </a:p>
                  </a:txBody>
                  <a:tcPr marL="21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CF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 </a:t>
                      </a:r>
                      <a:r>
                        <a:rPr lang="ko-KR" altLang="en-US" sz="13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타열원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(EHP)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대비 실외기 외부 노출이 없음</a:t>
                      </a:r>
                      <a:endParaRPr lang="en-US" altLang="ko-KR" sz="1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lv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실외기 낙상사고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실외기 과다 설치에 대한 화재 위험 없음</a:t>
                      </a:r>
                    </a:p>
                  </a:txBody>
                  <a:tcPr marL="21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198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4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액자 13"/>
          <p:cNvSpPr/>
          <p:nvPr/>
        </p:nvSpPr>
        <p:spPr>
          <a:xfrm>
            <a:off x="1000100" y="980776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500166" y="984148"/>
            <a:ext cx="2928957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제안 장비</a:t>
            </a:r>
            <a:r>
              <a:rPr lang="en-US" altLang="ko-KR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_</a:t>
            </a:r>
            <a:r>
              <a:rPr lang="ko-KR" altLang="en-US" sz="1600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장비 비교표</a:t>
            </a:r>
            <a:endParaRPr lang="en-US" altLang="ko-KR" sz="1600" b="1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42E7C59F-6291-4F8A-8D96-FDF38897C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44246"/>
              </p:ext>
            </p:extLst>
          </p:nvPr>
        </p:nvGraphicFramePr>
        <p:xfrm>
          <a:off x="539552" y="1484783"/>
          <a:ext cx="8424936" cy="4913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5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4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항목</a:t>
                      </a:r>
                      <a:endParaRPr lang="ko-KR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지열</a:t>
                      </a:r>
                      <a:endParaRPr lang="ko-KR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보일러</a:t>
                      </a:r>
                      <a:r>
                        <a:rPr lang="en-US" altLang="ko-KR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(LNG)+</a:t>
                      </a:r>
                      <a:r>
                        <a:rPr lang="ko-KR" alt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에어컨</a:t>
                      </a:r>
                      <a:endParaRPr lang="ko-KR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16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시스템 구성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j-lt"/>
                        </a:rPr>
                        <a:t>　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+mj-lt"/>
                        </a:rPr>
                        <a:t>　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4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에너지사용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냉방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지열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에어컨 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난방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지열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보일러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(</a:t>
                      </a:r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L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P</a:t>
                      </a:r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G)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온수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지열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보일러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(</a:t>
                      </a:r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LPG)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4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친환경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가스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연중사용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대기오염물질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X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 미세먼지배출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(</a:t>
                      </a:r>
                      <a:r>
                        <a:rPr lang="en-US" altLang="ko-KR" sz="1100" b="1" u="none" strike="noStrike" dirty="0" err="1">
                          <a:effectLst/>
                          <a:latin typeface="+mj-lt"/>
                        </a:rPr>
                        <a:t>Nox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)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4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effectLst/>
                          <a:latin typeface="+mj-lt"/>
                        </a:rPr>
                        <a:t>경제성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시설비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3</a:t>
                      </a:r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배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기준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 err="1">
                          <a:effectLst/>
                          <a:latin typeface="+mj-lt"/>
                        </a:rPr>
                        <a:t>운전비</a:t>
                      </a:r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30%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기준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회수기간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5</a:t>
                      </a:r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년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~10</a:t>
                      </a:r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년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기준 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4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>
                          <a:effectLst/>
                          <a:latin typeface="+mj-lt"/>
                        </a:rPr>
                        <a:t>안전성</a:t>
                      </a:r>
                      <a:endParaRPr lang="ko-KR" altLang="en-US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가스누설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j-lt"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폭발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 err="1">
                          <a:effectLst/>
                          <a:latin typeface="+mj-lt"/>
                        </a:rPr>
                        <a:t>가스불연소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j-lt"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일산화탄소중독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화재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j-lt"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 err="1">
                          <a:effectLst/>
                          <a:latin typeface="+mj-lt"/>
                        </a:rPr>
                        <a:t>실외기과열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047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편리성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연료소진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j-lt"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j-lt"/>
                        </a:rPr>
                        <a:t>O(</a:t>
                      </a:r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배달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)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소음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저소음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 err="1">
                          <a:effectLst/>
                          <a:latin typeface="+mj-lt"/>
                        </a:rPr>
                        <a:t>고소음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(</a:t>
                      </a:r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실외기</a:t>
                      </a:r>
                      <a:r>
                        <a:rPr lang="en-US" altLang="ko-KR" sz="1100" b="1" u="none" strike="noStrike" dirty="0">
                          <a:effectLst/>
                          <a:latin typeface="+mj-lt"/>
                        </a:rPr>
                        <a:t>)</a:t>
                      </a:r>
                      <a:endParaRPr lang="en-US" altLang="ko-K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04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보일러사용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u="none" strike="noStrike">
                          <a:effectLst/>
                          <a:latin typeface="+mj-lt"/>
                        </a:rPr>
                        <a:t>X(</a:t>
                      </a:r>
                      <a:r>
                        <a:rPr lang="ko-KR" altLang="en-US" sz="1100" b="1" u="none" strike="noStrike">
                          <a:effectLst/>
                          <a:latin typeface="+mj-lt"/>
                        </a:rPr>
                        <a:t>주방전기렌지</a:t>
                      </a:r>
                      <a:r>
                        <a:rPr lang="en-US" altLang="ko-KR" sz="1100" b="1" u="none" strike="noStrike">
                          <a:effectLst/>
                          <a:latin typeface="+mj-lt"/>
                        </a:rPr>
                        <a:t>)</a:t>
                      </a:r>
                      <a:endParaRPr lang="en-US" altLang="ko-K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u="none" strike="noStrike" dirty="0">
                          <a:effectLst/>
                          <a:latin typeface="+mj-lt"/>
                        </a:rPr>
                        <a:t>연중사용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19" name="그룹 18">
            <a:extLst>
              <a:ext uri="{FF2B5EF4-FFF2-40B4-BE49-F238E27FC236}">
                <a16:creationId xmlns:a16="http://schemas.microsoft.com/office/drawing/2014/main" id="{3CAA1D51-C59C-4710-A479-4B819F9CC2AE}"/>
              </a:ext>
            </a:extLst>
          </p:cNvPr>
          <p:cNvGrpSpPr/>
          <p:nvPr/>
        </p:nvGrpSpPr>
        <p:grpSpPr>
          <a:xfrm>
            <a:off x="2529164" y="1899744"/>
            <a:ext cx="3043559" cy="1961304"/>
            <a:chOff x="1428869" y="1772816"/>
            <a:chExt cx="3885535" cy="2203896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532F62F9-96FA-4D63-ADCC-9449561B2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869" y="1772816"/>
              <a:ext cx="3885535" cy="2203896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15138110-4E34-417E-B9C6-D60F079A3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0522" y="2457343"/>
              <a:ext cx="522370" cy="1251054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48439B1F-C2BB-4BA0-BEC2-1DF6F25392D5}"/>
              </a:ext>
            </a:extLst>
          </p:cNvPr>
          <p:cNvGrpSpPr/>
          <p:nvPr/>
        </p:nvGrpSpPr>
        <p:grpSpPr>
          <a:xfrm>
            <a:off x="5940152" y="1943860"/>
            <a:ext cx="2880320" cy="2061204"/>
            <a:chOff x="5436096" y="1757800"/>
            <a:chExt cx="3176332" cy="2322696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925281FC-AB44-436D-A6EA-E3C330576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-7000" contrast="-10000"/>
            </a:blip>
            <a:stretch>
              <a:fillRect/>
            </a:stretch>
          </p:blipFill>
          <p:spPr>
            <a:xfrm>
              <a:off x="6353187" y="1757800"/>
              <a:ext cx="2259241" cy="2213278"/>
            </a:xfrm>
            <a:prstGeom prst="rect">
              <a:avLst/>
            </a:prstGeom>
          </p:spPr>
        </p:pic>
        <p:pic>
          <p:nvPicPr>
            <p:cNvPr id="26" name="그림 25" descr="보일러.png">
              <a:extLst>
                <a:ext uri="{FF2B5EF4-FFF2-40B4-BE49-F238E27FC236}">
                  <a16:creationId xmlns:a16="http://schemas.microsoft.com/office/drawing/2014/main" id="{8A82E2A2-2EE6-48D5-8F77-85384E23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5436096" y="2714621"/>
              <a:ext cx="910583" cy="136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81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7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액자 26"/>
          <p:cNvSpPr/>
          <p:nvPr/>
        </p:nvSpPr>
        <p:spPr>
          <a:xfrm>
            <a:off x="1000100" y="1000108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60306"/>
              </p:ext>
            </p:extLst>
          </p:nvPr>
        </p:nvGraphicFramePr>
        <p:xfrm>
          <a:off x="1000100" y="1628800"/>
          <a:ext cx="7388324" cy="49206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9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4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3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err="1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이너지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 </a:t>
                      </a:r>
                      <a:r>
                        <a:rPr lang="ko-KR" altLang="en-US" sz="1400" dirty="0" err="1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올인원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히트펌프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일반 히트펌프</a:t>
                      </a:r>
                      <a:endParaRPr lang="en-US" altLang="ko-KR" sz="14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7652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설치면적 </a:t>
                      </a:r>
                      <a:r>
                        <a:rPr lang="en-US" altLang="ko-KR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: 1.6 ㎡ (</a:t>
                      </a:r>
                      <a:r>
                        <a:rPr lang="ko-KR" altLang="en-US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서비스 면적 포함</a:t>
                      </a:r>
                      <a:r>
                        <a:rPr lang="en-US" altLang="ko-KR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) </a:t>
                      </a:r>
                      <a:r>
                        <a:rPr lang="ko-KR" altLang="en-US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필요</a:t>
                      </a:r>
                      <a:r>
                        <a:rPr lang="en-US" altLang="ko-KR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넓은 기계실</a:t>
                      </a:r>
                      <a:r>
                        <a:rPr lang="ko-KR" altLang="en-US" sz="1000" b="1" baseline="0" dirty="0">
                          <a:solidFill>
                            <a:srgbClr val="FF0000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 불필요</a:t>
                      </a:r>
                      <a:endParaRPr lang="en-US" altLang="ko-KR" sz="1000" b="1" baseline="0" dirty="0">
                        <a:solidFill>
                          <a:srgbClr val="FF0000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  <a:p>
                      <a:pPr algn="ctr" latinLnBrk="1"/>
                      <a:r>
                        <a:rPr lang="en-US" altLang="ko-KR" sz="1000" b="1" dirty="0">
                          <a:solidFill>
                            <a:srgbClr val="0066CC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* </a:t>
                      </a:r>
                      <a:r>
                        <a:rPr lang="ko-KR" altLang="en-US" sz="1000" b="1" dirty="0">
                          <a:solidFill>
                            <a:srgbClr val="0066CC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설치 면적 최소화로 설치 외관 미려함</a:t>
                      </a:r>
                      <a:r>
                        <a:rPr lang="en-US" altLang="ko-KR" sz="1000" b="1" dirty="0">
                          <a:solidFill>
                            <a:srgbClr val="0066CC"/>
                          </a:solidFill>
                          <a:latin typeface="맑은 고딕" pitchFamily="50" charset="-127"/>
                          <a:ea typeface="맑은 고딕" pitchFamily="50" charset="-127"/>
                          <a:cs typeface="Calibri" pitchFamily="34" charset="0"/>
                        </a:rPr>
                        <a:t>.</a:t>
                      </a:r>
                      <a:endParaRPr lang="ko-KR" altLang="en-US" sz="1000" b="1" dirty="0">
                        <a:solidFill>
                          <a:srgbClr val="0066CC"/>
                        </a:solidFill>
                        <a:latin typeface="맑은 고딕" pitchFamily="50" charset="-127"/>
                        <a:ea typeface="맑은 고딕" pitchFamily="50" charset="-127"/>
                        <a:cs typeface="Calibri" pitchFamily="34" charset="0"/>
                      </a:endParaRP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설치면적 </a:t>
                      </a:r>
                      <a:r>
                        <a:rPr lang="en-US" altLang="ko-KR" sz="1000" dirty="0"/>
                        <a:t>: 9.0 m2 </a:t>
                      </a:r>
                      <a:r>
                        <a:rPr lang="ko-KR" altLang="en-US" sz="1000" dirty="0"/>
                        <a:t>필요 </a:t>
                      </a:r>
                      <a:r>
                        <a:rPr lang="en-US" altLang="ko-KR" sz="1000" dirty="0"/>
                        <a:t>(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</a:rPr>
                        <a:t>별도 기계실 필요</a:t>
                      </a:r>
                      <a:r>
                        <a:rPr lang="en-US" altLang="ko-KR" sz="1000" dirty="0"/>
                        <a:t>)</a:t>
                      </a:r>
                    </a:p>
                    <a:p>
                      <a:pPr algn="ctr" latinLnBrk="1"/>
                      <a:r>
                        <a:rPr lang="ko-KR" altLang="en-US" sz="1000" b="1" dirty="0">
                          <a:solidFill>
                            <a:srgbClr val="FF0000"/>
                          </a:solidFill>
                        </a:rPr>
                        <a:t>장비소음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</a:rPr>
                        <a:t>펌프소음이 심함</a:t>
                      </a:r>
                    </a:p>
                  </a:txBody>
                  <a:tcPr marL="91447" marR="91447" marT="45726" marB="4572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24" y="2276872"/>
            <a:ext cx="3511600" cy="357256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276872"/>
            <a:ext cx="2017951" cy="341405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2845" y="5466101"/>
            <a:ext cx="1097375" cy="426757"/>
          </a:xfrm>
          <a:prstGeom prst="rect">
            <a:avLst/>
          </a:prstGeom>
        </p:spPr>
      </p:pic>
      <p:sp>
        <p:nvSpPr>
          <p:cNvPr id="14" name="제목 1">
            <a:extLst>
              <a:ext uri="{FF2B5EF4-FFF2-40B4-BE49-F238E27FC236}">
                <a16:creationId xmlns:a16="http://schemas.microsoft.com/office/drawing/2014/main" id="{4FD7FAE5-E60D-4064-BF81-1EDD164B4869}"/>
              </a:ext>
            </a:extLst>
          </p:cNvPr>
          <p:cNvSpPr txBox="1">
            <a:spLocks/>
          </p:cNvSpPr>
          <p:nvPr/>
        </p:nvSpPr>
        <p:spPr>
          <a:xfrm>
            <a:off x="1500166" y="984148"/>
            <a:ext cx="2928957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제안 장비</a:t>
            </a:r>
            <a:r>
              <a:rPr lang="en-US" altLang="ko-KR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_</a:t>
            </a:r>
            <a:r>
              <a:rPr lang="ko-KR" altLang="en-US" sz="1600" b="1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장비 비교표</a:t>
            </a:r>
            <a:endParaRPr lang="en-US" altLang="ko-KR" sz="1600" b="1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11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23626"/>
            <a:ext cx="9144000" cy="7708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714357"/>
            <a:ext cx="9144000" cy="71438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-3069000" y="3713400"/>
            <a:ext cx="6213600" cy="756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5400000" flipV="1">
            <a:off x="-2989946" y="3712658"/>
            <a:ext cx="6215082" cy="75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대각선 방향의 모서리가 둥근 사각형 12"/>
          <p:cNvSpPr/>
          <p:nvPr/>
        </p:nvSpPr>
        <p:spPr>
          <a:xfrm>
            <a:off x="8501082" y="6429405"/>
            <a:ext cx="642919" cy="428596"/>
          </a:xfrm>
          <a:prstGeom prst="round2DiagRect">
            <a:avLst>
              <a:gd name="adj1" fmla="val 29542"/>
              <a:gd name="adj2" fmla="val 0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Calibri" pitchFamily="34" charset="0"/>
                <a:cs typeface="Calibri" pitchFamily="34" charset="0"/>
              </a:rPr>
              <a:t>10</a:t>
            </a:r>
            <a:endParaRPr lang="ko-KR" alt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액자 26"/>
          <p:cNvSpPr/>
          <p:nvPr/>
        </p:nvSpPr>
        <p:spPr>
          <a:xfrm>
            <a:off x="1000100" y="1000108"/>
            <a:ext cx="432000" cy="432000"/>
          </a:xfrm>
          <a:prstGeom prst="frame">
            <a:avLst>
              <a:gd name="adj1" fmla="val 6888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1500166" y="1003480"/>
            <a:ext cx="2999825" cy="419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제안장비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_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현장 설치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1538" y="1500174"/>
            <a:ext cx="707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■ </a:t>
            </a:r>
            <a:r>
              <a:rPr lang="ko-KR" altLang="en-US" sz="1400" b="1" dirty="0"/>
              <a:t>시스템 계통도 및 장비 외부 배관 구성</a:t>
            </a:r>
            <a:r>
              <a:rPr lang="en-US" altLang="ko-KR" sz="1200" b="1" dirty="0"/>
              <a:t>(</a:t>
            </a:r>
            <a:r>
              <a:rPr lang="ko-KR" altLang="en-US" sz="1200" b="1" dirty="0"/>
              <a:t>열원 </a:t>
            </a:r>
            <a:r>
              <a:rPr lang="en-US" altLang="ko-KR" sz="1200" b="1" dirty="0"/>
              <a:t>2EA, </a:t>
            </a:r>
            <a:r>
              <a:rPr lang="ko-KR" altLang="en-US" sz="1200" b="1" dirty="0"/>
              <a:t>부하 </a:t>
            </a:r>
            <a:r>
              <a:rPr lang="en-US" altLang="ko-KR" sz="1200" b="1" dirty="0"/>
              <a:t>2EA ,</a:t>
            </a:r>
            <a:r>
              <a:rPr lang="ko-KR" altLang="en-US" sz="1200" b="1" dirty="0" err="1"/>
              <a:t>급탕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2EA)</a:t>
            </a:r>
            <a:endParaRPr lang="ko-KR" altLang="en-US" sz="12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2214" y="1903580"/>
            <a:ext cx="2971092" cy="419136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348880"/>
            <a:ext cx="547889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28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9251</TotalTime>
  <Words>904</Words>
  <Application>Microsoft Office PowerPoint</Application>
  <PresentationFormat>화면 슬라이드 쇼(4:3)</PresentationFormat>
  <Paragraphs>307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9" baseType="lpstr">
      <vt:lpstr>맑은 고딕</vt:lpstr>
      <vt:lpstr>Arial</vt:lpstr>
      <vt:lpstr>Calibri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엠코코리아 K5공장 신축</dc:title>
  <dc:creator>LSW</dc:creator>
  <cp:lastModifiedBy>이 두형</cp:lastModifiedBy>
  <cp:revision>493</cp:revision>
  <cp:lastPrinted>2018-07-09T04:01:29Z</cp:lastPrinted>
  <dcterms:created xsi:type="dcterms:W3CDTF">2014-09-24T01:25:40Z</dcterms:created>
  <dcterms:modified xsi:type="dcterms:W3CDTF">2020-07-24T01:27:37Z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_SA">
    <vt:lpwstr>C:\Users\ocean\Desktop\업무관리\1.2018년 업무\2. 가정용 제안자료\2. 참여기업 대상 가정용 히펌 제안서\가정용 지열히트펌프 제안서_이너지테크놀러지스.pptx</vt:lpwstr>
  </property>
</Properties>
</file>